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sldIdLst>
    <p:sldId id="260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D8"/>
    <a:srgbClr val="F08200"/>
    <a:srgbClr val="8FC51E"/>
    <a:srgbClr val="8FC41E"/>
    <a:srgbClr val="E83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81"/>
  </p:normalViewPr>
  <p:slideViewPr>
    <p:cSldViewPr snapToGrid="0" showGuides="1">
      <p:cViewPr varScale="1">
        <p:scale>
          <a:sx n="70" d="100"/>
          <a:sy n="70" d="100"/>
        </p:scale>
        <p:origin x="3312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46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65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78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46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71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9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31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4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4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8313EC30-2EEB-815D-0597-3B60D15C0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9432"/>
            <a:ext cx="7559675" cy="185334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86EFF34-1445-09C0-79CC-DE3430CCC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614" y="1712232"/>
            <a:ext cx="1633207" cy="1423538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3D845FC-64DE-FE03-3A1E-8D09319D3B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35" t="15309" r="76528" b="63609"/>
          <a:stretch/>
        </p:blipFill>
        <p:spPr>
          <a:xfrm>
            <a:off x="360145" y="1386974"/>
            <a:ext cx="1155064" cy="1693695"/>
          </a:xfrm>
          <a:prstGeom prst="rect">
            <a:avLst/>
          </a:prstGeom>
        </p:spPr>
      </p:pic>
      <p:sp>
        <p:nvSpPr>
          <p:cNvPr id="27" name="角丸四角形 6">
            <a:extLst>
              <a:ext uri="{FF2B5EF4-FFF2-40B4-BE49-F238E27FC236}">
                <a16:creationId xmlns:a16="http://schemas.microsoft.com/office/drawing/2014/main" id="{2E950B06-E1F1-43CE-B246-32710D6A6F17}"/>
              </a:ext>
            </a:extLst>
          </p:cNvPr>
          <p:cNvSpPr/>
          <p:nvPr/>
        </p:nvSpPr>
        <p:spPr>
          <a:xfrm>
            <a:off x="387987" y="8283814"/>
            <a:ext cx="1150997" cy="1380787"/>
          </a:xfrm>
          <a:prstGeom prst="roundRect">
            <a:avLst>
              <a:gd name="adj" fmla="val 878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B8E1ACD-2C64-4315-A094-0F553A216D1A}"/>
              </a:ext>
            </a:extLst>
          </p:cNvPr>
          <p:cNvSpPr txBox="1"/>
          <p:nvPr/>
        </p:nvSpPr>
        <p:spPr>
          <a:xfrm>
            <a:off x="416701" y="8595293"/>
            <a:ext cx="1093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 申 込 み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 い 合 わ せ</a:t>
            </a:r>
          </a:p>
        </p:txBody>
      </p:sp>
      <p:sp>
        <p:nvSpPr>
          <p:cNvPr id="35" name="円/楕円 15">
            <a:extLst>
              <a:ext uri="{FF2B5EF4-FFF2-40B4-BE49-F238E27FC236}">
                <a16:creationId xmlns:a16="http://schemas.microsoft.com/office/drawing/2014/main" id="{9363CDAC-1C19-406C-8F19-9A00ACF06709}"/>
              </a:ext>
            </a:extLst>
          </p:cNvPr>
          <p:cNvSpPr/>
          <p:nvPr/>
        </p:nvSpPr>
        <p:spPr>
          <a:xfrm>
            <a:off x="107387" y="186238"/>
            <a:ext cx="895971" cy="895971"/>
          </a:xfrm>
          <a:prstGeom prst="ellipse">
            <a:avLst/>
          </a:prstGeom>
          <a:solidFill>
            <a:srgbClr val="E8320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参加無料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26BA561-66D7-4EAB-99B7-FD9913FF46A0}"/>
              </a:ext>
            </a:extLst>
          </p:cNvPr>
          <p:cNvSpPr txBox="1"/>
          <p:nvPr/>
        </p:nvSpPr>
        <p:spPr>
          <a:xfrm>
            <a:off x="1802785" y="1633415"/>
            <a:ext cx="3802040" cy="1529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pc="100" dirty="0"/>
              <a:t>スマホの基本的な使い方から、さまざまな行政手続き方法まで。初心者でも安心してスマホの活用方法を学べる講習会です。</a:t>
            </a:r>
            <a:endParaRPr lang="en-US" altLang="ja-JP" spc="100" dirty="0"/>
          </a:p>
          <a:p>
            <a:r>
              <a:rPr lang="ja-JP" altLang="en-US" spc="100" dirty="0"/>
              <a:t>実際に体験しながら一緒に学びませんか？</a:t>
            </a:r>
            <a:endParaRPr lang="en-US" altLang="ja-JP" spc="100" dirty="0"/>
          </a:p>
          <a:p>
            <a:r>
              <a:rPr lang="ja-JP" altLang="en-US" spc="100" dirty="0"/>
              <a:t>お住いの近くの会場で受講することが可能です。</a:t>
            </a:r>
          </a:p>
        </p:txBody>
      </p:sp>
      <p:sp>
        <p:nvSpPr>
          <p:cNvPr id="40" name="角丸四角形 8">
            <a:extLst>
              <a:ext uri="{FF2B5EF4-FFF2-40B4-BE49-F238E27FC236}">
                <a16:creationId xmlns:a16="http://schemas.microsoft.com/office/drawing/2014/main" id="{C3BC6518-C40D-4DCE-9564-398DAA0F1536}"/>
              </a:ext>
            </a:extLst>
          </p:cNvPr>
          <p:cNvSpPr/>
          <p:nvPr/>
        </p:nvSpPr>
        <p:spPr>
          <a:xfrm>
            <a:off x="6873922" y="59140"/>
            <a:ext cx="595953" cy="17898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</a:t>
            </a:r>
          </a:p>
        </p:txBody>
      </p:sp>
      <p:sp>
        <p:nvSpPr>
          <p:cNvPr id="11" name="角丸四角形 6">
            <a:extLst>
              <a:ext uri="{FF2B5EF4-FFF2-40B4-BE49-F238E27FC236}">
                <a16:creationId xmlns:a16="http://schemas.microsoft.com/office/drawing/2014/main" id="{27D2FBE5-0F41-6BF2-5015-93B57539D570}"/>
              </a:ext>
            </a:extLst>
          </p:cNvPr>
          <p:cNvSpPr/>
          <p:nvPr/>
        </p:nvSpPr>
        <p:spPr>
          <a:xfrm>
            <a:off x="396350" y="3624938"/>
            <a:ext cx="2845052" cy="468405"/>
          </a:xfrm>
          <a:prstGeom prst="roundRect">
            <a:avLst>
              <a:gd name="adj" fmla="val 18784"/>
            </a:avLst>
          </a:prstGeom>
          <a:solidFill>
            <a:srgbClr val="8FC4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7">
            <a:extLst>
              <a:ext uri="{FF2B5EF4-FFF2-40B4-BE49-F238E27FC236}">
                <a16:creationId xmlns:a16="http://schemas.microsoft.com/office/drawing/2014/main" id="{E05AE0B2-1ACD-1E82-F17F-E810258C4A76}"/>
              </a:ext>
            </a:extLst>
          </p:cNvPr>
          <p:cNvSpPr/>
          <p:nvPr/>
        </p:nvSpPr>
        <p:spPr>
          <a:xfrm>
            <a:off x="3346175" y="3624938"/>
            <a:ext cx="3802041" cy="468405"/>
          </a:xfrm>
          <a:prstGeom prst="roundRect">
            <a:avLst>
              <a:gd name="adj" fmla="val 18784"/>
            </a:avLst>
          </a:prstGeom>
          <a:solidFill>
            <a:srgbClr val="008C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F1AFE1-8148-F7AF-7A14-1851FD0503AC}"/>
              </a:ext>
            </a:extLst>
          </p:cNvPr>
          <p:cNvSpPr txBox="1"/>
          <p:nvPr/>
        </p:nvSpPr>
        <p:spPr>
          <a:xfrm>
            <a:off x="381836" y="3653142"/>
            <a:ext cx="32244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スマホの</a:t>
            </a:r>
            <a:endParaRPr kumimoji="1"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基本的な利用方法を学ぶ「基本講座」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DCACA2-9DFF-DBE4-FD9E-783BB9B7FB48}"/>
              </a:ext>
            </a:extLst>
          </p:cNvPr>
          <p:cNvSpPr txBox="1"/>
          <p:nvPr/>
        </p:nvSpPr>
        <p:spPr>
          <a:xfrm>
            <a:off x="3363390" y="3651851"/>
            <a:ext cx="32389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400" spc="-1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スマホによる</a:t>
            </a:r>
            <a:endParaRPr kumimoji="1" lang="en-US" altLang="ja-JP" sz="1400" spc="-1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spc="-1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行政手続き方法などを学ぶ「応用講座」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6BB9C4-014F-6D28-5AE9-9E9C99B53E12}"/>
              </a:ext>
            </a:extLst>
          </p:cNvPr>
          <p:cNvSpPr txBox="1"/>
          <p:nvPr/>
        </p:nvSpPr>
        <p:spPr>
          <a:xfrm>
            <a:off x="359467" y="4134729"/>
            <a:ext cx="2881934" cy="2243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電源の入れ方、ボタン操作の仕方を知ろう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電話、カメラを使おう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新しくアプリをインストールしてみよう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インターネットを使ってみよう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メールをしてみよう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地図アプリを使おう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メッセージアプリを使おう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スマホを安全に使うための基本的なポイントを知ろう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700"/>
              </a:lnSpc>
              <a:buClr>
                <a:srgbClr val="8FC41E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オンライン会議アプリを使ってみよう　　　　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3CABBF-7922-CF23-565B-00B0D8544453}"/>
              </a:ext>
            </a:extLst>
          </p:cNvPr>
          <p:cNvSpPr txBox="1"/>
          <p:nvPr/>
        </p:nvSpPr>
        <p:spPr>
          <a:xfrm>
            <a:off x="3346175" y="4128905"/>
            <a:ext cx="3971925" cy="369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  <a:buClr>
                <a:srgbClr val="008CD8"/>
              </a:buClr>
            </a:pPr>
            <a:r>
              <a:rPr kumimoji="1" lang="ja-JP" altLang="en-US" sz="1050" b="1" kern="0" dirty="0">
                <a:solidFill>
                  <a:srgbClr val="008CD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＜スマホを使ったマイナンバーカードの活用＞</a:t>
            </a:r>
            <a:endParaRPr kumimoji="1" lang="en-US" altLang="ja-JP" sz="1050" b="1" kern="0" dirty="0">
              <a:solidFill>
                <a:srgbClr val="008CD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マイナポータルを活用しよう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スマホでマイナンバーカードを申請しよう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スマホ用電子証明書をスマホに搭載しよう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マイナンバーカードを健康保険証として利用しよう・公金受取口座の登録をしよう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スマホで確定申告（</a:t>
            </a:r>
            <a:r>
              <a:rPr kumimoji="1"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e-Tax</a:t>
            </a: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）をしよう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300"/>
              </a:spcBef>
              <a:buClr>
                <a:srgbClr val="008CD8"/>
              </a:buClr>
            </a:pPr>
            <a:r>
              <a:rPr kumimoji="1" lang="ja-JP" altLang="en-US" sz="1050" b="1" kern="0" dirty="0">
                <a:solidFill>
                  <a:srgbClr val="008CD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＜健康・医療＞</a:t>
            </a:r>
            <a:endParaRPr kumimoji="1" lang="en-US" altLang="ja-JP" sz="1050" b="1" kern="0" dirty="0">
              <a:solidFill>
                <a:srgbClr val="008CD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オンライン診療を使ってみよう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全国版救急受診アプリ（Ｑ助）で病気やけがの緊急度を判定しよう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FUN</a:t>
            </a: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kumimoji="1"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WALK</a:t>
            </a: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アプリを使って楽しく歩こう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300"/>
              </a:spcBef>
              <a:buClr>
                <a:srgbClr val="008CD8"/>
              </a:buClr>
            </a:pPr>
            <a:r>
              <a:rPr kumimoji="1" lang="ja-JP" altLang="en-US" sz="1050" b="1" kern="0" dirty="0">
                <a:solidFill>
                  <a:srgbClr val="008CD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＜防災・地域＞</a:t>
            </a:r>
            <a:endParaRPr kumimoji="1" lang="en-US" altLang="ja-JP" sz="1050" b="1" kern="0" dirty="0">
              <a:solidFill>
                <a:srgbClr val="008CD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ハザードマップポータルサイトで様々な災害のリスクを確認しよう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浸水ナビを使って水害シミュレーションを見てみよう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地理院地図を使って身近な土地の情報を知ろう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300"/>
              </a:spcBef>
              <a:buClr>
                <a:srgbClr val="008CD8"/>
              </a:buClr>
            </a:pPr>
            <a:r>
              <a:rPr kumimoji="1" lang="ja-JP" altLang="en-US" sz="1050" b="1" kern="0" dirty="0">
                <a:solidFill>
                  <a:srgbClr val="008CD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＜その他スマホを使いこなすために＞</a:t>
            </a:r>
            <a:endParaRPr kumimoji="1" lang="en-US" altLang="ja-JP" sz="1050" b="1" kern="0" dirty="0">
              <a:solidFill>
                <a:srgbClr val="008CD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デジタルリテラシーを身につけて安心・安全にインターネットを楽しもう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スマホで年金の情報を確認しよう（ねんきんネット）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SH“U”N</a:t>
            </a: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プロジェクトアプリで水産資源への理解を深めよう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地方公共団体が提供するオンラインサービスの利用方法</a:t>
            </a:r>
            <a:endParaRPr kumimoji="1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300"/>
              </a:lnSpc>
              <a:buClr>
                <a:srgbClr val="008CD8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地域におけるオンライン行政手続の実施方法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41631EB-4778-CDDF-D5FF-BFE5C6F24132}"/>
              </a:ext>
            </a:extLst>
          </p:cNvPr>
          <p:cNvSpPr txBox="1"/>
          <p:nvPr/>
        </p:nvSpPr>
        <p:spPr>
          <a:xfrm>
            <a:off x="416701" y="3273279"/>
            <a:ext cx="1724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kern="0" spc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講座内容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7FB66B5-5929-1561-F950-91808324D28A}"/>
              </a:ext>
            </a:extLst>
          </p:cNvPr>
          <p:cNvSpPr txBox="1"/>
          <p:nvPr/>
        </p:nvSpPr>
        <p:spPr>
          <a:xfrm>
            <a:off x="1619215" y="8211504"/>
            <a:ext cx="3488350" cy="3491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b="0" dirty="0"/>
              <a:t>参加の申し込みは、下記にご連絡ください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E69EE3F-58FF-A234-759A-4829C34A7C5F}"/>
              </a:ext>
            </a:extLst>
          </p:cNvPr>
          <p:cNvSpPr txBox="1"/>
          <p:nvPr/>
        </p:nvSpPr>
        <p:spPr>
          <a:xfrm>
            <a:off x="1619215" y="8575907"/>
            <a:ext cx="3488350" cy="3872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2000" dirty="0"/>
              <a:t>スマホ講習会 受付窓口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199716D-AB68-35B0-ECE0-D1481FBE9784}"/>
              </a:ext>
            </a:extLst>
          </p:cNvPr>
          <p:cNvSpPr txBox="1"/>
          <p:nvPr/>
        </p:nvSpPr>
        <p:spPr>
          <a:xfrm>
            <a:off x="1698567" y="9118016"/>
            <a:ext cx="698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BDAFCEB-FDF4-2453-9621-A42E94503C91}"/>
              </a:ext>
            </a:extLst>
          </p:cNvPr>
          <p:cNvSpPr txBox="1"/>
          <p:nvPr/>
        </p:nvSpPr>
        <p:spPr>
          <a:xfrm>
            <a:off x="2799449" y="9087527"/>
            <a:ext cx="3640730" cy="394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sz="3200" dirty="0"/>
              <a:t>XX-XXXX-XXXX</a:t>
            </a:r>
            <a:endParaRPr lang="ja-JP" altLang="en-US" sz="32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FEA2288-FEEE-A779-8BD4-7496EABCB068}"/>
              </a:ext>
            </a:extLst>
          </p:cNvPr>
          <p:cNvSpPr txBox="1"/>
          <p:nvPr/>
        </p:nvSpPr>
        <p:spPr>
          <a:xfrm>
            <a:off x="2918618" y="9983549"/>
            <a:ext cx="1877950" cy="3872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2000" dirty="0"/>
              <a:t>○○県○○市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9988BCC-E395-1EEC-90B3-1F1EA3B8E134}"/>
              </a:ext>
            </a:extLst>
          </p:cNvPr>
          <p:cNvSpPr txBox="1"/>
          <p:nvPr/>
        </p:nvSpPr>
        <p:spPr>
          <a:xfrm>
            <a:off x="4856125" y="9983549"/>
            <a:ext cx="658210" cy="3872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en-US" altLang="ja-JP" sz="2000" dirty="0"/>
              <a:t>×</a:t>
            </a:r>
            <a:endParaRPr lang="ja-JP" altLang="en-US" sz="2000" dirty="0"/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1C4BC5CD-EA68-E5B8-DDE2-58E8328885B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7531" t="67978" b="27377"/>
          <a:stretch/>
        </p:blipFill>
        <p:spPr>
          <a:xfrm>
            <a:off x="442728" y="9835237"/>
            <a:ext cx="1698566" cy="496739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453A3C5-296C-2CD4-7A56-E1DB011960F7}"/>
              </a:ext>
            </a:extLst>
          </p:cNvPr>
          <p:cNvSpPr txBox="1"/>
          <p:nvPr/>
        </p:nvSpPr>
        <p:spPr>
          <a:xfrm>
            <a:off x="442728" y="10316418"/>
            <a:ext cx="148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本事業は総務省</a:t>
            </a:r>
          </a:p>
          <a:p>
            <a:r>
              <a:rPr kumimoji="1" lang="ja-JP" altLang="en-US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「利用者向けデジタル活用支援推進事業」</a:t>
            </a:r>
          </a:p>
          <a:p>
            <a:r>
              <a:rPr kumimoji="1" lang="ja-JP" altLang="en-US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の補助事業です。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ABFDF59-CE6E-C9E2-B6E0-34F4312182D8}"/>
              </a:ext>
            </a:extLst>
          </p:cNvPr>
          <p:cNvSpPr txBox="1"/>
          <p:nvPr/>
        </p:nvSpPr>
        <p:spPr>
          <a:xfrm>
            <a:off x="2200851" y="9983549"/>
            <a:ext cx="658210" cy="3872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en-US" altLang="ja-JP" sz="2000" dirty="0"/>
              <a:t>×</a:t>
            </a:r>
            <a:endParaRPr lang="ja-JP" altLang="en-US" sz="2000" dirty="0"/>
          </a:p>
        </p:txBody>
      </p:sp>
      <p:sp>
        <p:nvSpPr>
          <p:cNvPr id="45" name="角丸四角形 6">
            <a:extLst>
              <a:ext uri="{FF2B5EF4-FFF2-40B4-BE49-F238E27FC236}">
                <a16:creationId xmlns:a16="http://schemas.microsoft.com/office/drawing/2014/main" id="{74A8B220-593A-6497-FC98-C27FACA0BF2E}"/>
              </a:ext>
            </a:extLst>
          </p:cNvPr>
          <p:cNvSpPr/>
          <p:nvPr/>
        </p:nvSpPr>
        <p:spPr>
          <a:xfrm>
            <a:off x="5573891" y="9863323"/>
            <a:ext cx="1150997" cy="627739"/>
          </a:xfrm>
          <a:prstGeom prst="roundRect">
            <a:avLst>
              <a:gd name="adj" fmla="val 87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企業ロゴ等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51B598D-0A10-023F-5E8F-D746FF35E369}"/>
              </a:ext>
            </a:extLst>
          </p:cNvPr>
          <p:cNvSpPr txBox="1"/>
          <p:nvPr/>
        </p:nvSpPr>
        <p:spPr>
          <a:xfrm>
            <a:off x="1698567" y="9476328"/>
            <a:ext cx="1150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B8D6D82-EB06-FFD1-07DD-F6B6191111AB}"/>
              </a:ext>
            </a:extLst>
          </p:cNvPr>
          <p:cNvSpPr txBox="1"/>
          <p:nvPr/>
        </p:nvSpPr>
        <p:spPr>
          <a:xfrm>
            <a:off x="2799449" y="9445058"/>
            <a:ext cx="3640730" cy="359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sz="1800" b="0" dirty="0"/>
              <a:t>XX:XX – XX:XX</a:t>
            </a:r>
          </a:p>
        </p:txBody>
      </p:sp>
      <p:sp>
        <p:nvSpPr>
          <p:cNvPr id="48" name="角丸四角形 6">
            <a:extLst>
              <a:ext uri="{FF2B5EF4-FFF2-40B4-BE49-F238E27FC236}">
                <a16:creationId xmlns:a16="http://schemas.microsoft.com/office/drawing/2014/main" id="{22283F75-A52F-94D1-8497-D9E81D883821}"/>
              </a:ext>
            </a:extLst>
          </p:cNvPr>
          <p:cNvSpPr/>
          <p:nvPr/>
        </p:nvSpPr>
        <p:spPr>
          <a:xfrm>
            <a:off x="-1" y="7785346"/>
            <a:ext cx="7559675" cy="410528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○○月○○日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受付開始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CC46CD3-ADC8-5443-8BA0-F5D52D5EBAD0}"/>
              </a:ext>
            </a:extLst>
          </p:cNvPr>
          <p:cNvSpPr txBox="1"/>
          <p:nvPr/>
        </p:nvSpPr>
        <p:spPr>
          <a:xfrm>
            <a:off x="325948" y="7014560"/>
            <a:ext cx="3073473" cy="4967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indent="-171450">
              <a:lnSpc>
                <a:spcPts val="1700"/>
              </a:lnSpc>
              <a:buClr>
                <a:schemeClr val="tx1"/>
              </a:buClr>
              <a:buFont typeface="Meiryo UI" panose="020B0604030504040204" pitchFamily="50" charset="-128"/>
              <a:buChar char="※"/>
              <a:defRPr kumimoji="1" sz="9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扱う講座内容は、講習会の実施場所ごとに異なります。</a:t>
            </a:r>
            <a:br>
              <a:rPr lang="en-US" altLang="ja-JP" dirty="0"/>
            </a:br>
            <a:r>
              <a:rPr lang="ja-JP" altLang="en-US" dirty="0"/>
              <a:t>詳しくは講習会のご予約時にご確認ください。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CE1C417-A5F9-4EBB-EE3A-A0DD19778258}"/>
              </a:ext>
            </a:extLst>
          </p:cNvPr>
          <p:cNvSpPr txBox="1"/>
          <p:nvPr/>
        </p:nvSpPr>
        <p:spPr>
          <a:xfrm>
            <a:off x="956503" y="229143"/>
            <a:ext cx="5644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3200" b="1" spc="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2800" dirty="0"/>
              <a:t>総務省 デジタル活用支援推進事業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D10BCC5-2DE6-3073-DF1A-30BF4870C349}"/>
              </a:ext>
            </a:extLst>
          </p:cNvPr>
          <p:cNvSpPr txBox="1"/>
          <p:nvPr/>
        </p:nvSpPr>
        <p:spPr>
          <a:xfrm>
            <a:off x="2622720" y="3226866"/>
            <a:ext cx="3488350" cy="3491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1200" b="0" dirty="0"/>
              <a:t>スケジュールは裏面をご確認ください。</a:t>
            </a: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D8FDFB31-3CBC-F02F-9368-81F433E89479}"/>
              </a:ext>
            </a:extLst>
          </p:cNvPr>
          <p:cNvCxnSpPr>
            <a:cxnSpLocks/>
          </p:cNvCxnSpPr>
          <p:nvPr/>
        </p:nvCxnSpPr>
        <p:spPr>
          <a:xfrm>
            <a:off x="2012664" y="3448847"/>
            <a:ext cx="583552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DBD412AA-E035-E4FE-5A09-3D9386D33461}"/>
              </a:ext>
            </a:extLst>
          </p:cNvPr>
          <p:cNvCxnSpPr>
            <a:cxnSpLocks/>
          </p:cNvCxnSpPr>
          <p:nvPr/>
        </p:nvCxnSpPr>
        <p:spPr>
          <a:xfrm>
            <a:off x="5059608" y="3448847"/>
            <a:ext cx="583552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CAE42E-E55A-E8C7-B0B8-8F202F1D91F6}"/>
              </a:ext>
            </a:extLst>
          </p:cNvPr>
          <p:cNvSpPr txBox="1"/>
          <p:nvPr/>
        </p:nvSpPr>
        <p:spPr>
          <a:xfrm>
            <a:off x="2057552" y="781762"/>
            <a:ext cx="3414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3200" b="1" spc="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4000" dirty="0"/>
              <a:t>スマホ　講習会</a:t>
            </a:r>
          </a:p>
        </p:txBody>
      </p:sp>
    </p:spTree>
    <p:extLst>
      <p:ext uri="{BB962C8B-B14F-4D97-AF65-F5344CB8AC3E}">
        <p14:creationId xmlns:p14="http://schemas.microsoft.com/office/powerpoint/2010/main" val="200096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4">
            <a:extLst>
              <a:ext uri="{FF2B5EF4-FFF2-40B4-BE49-F238E27FC236}">
                <a16:creationId xmlns:a16="http://schemas.microsoft.com/office/drawing/2014/main" id="{574BBFF0-5A7E-453E-8641-05D06846FF8F}"/>
              </a:ext>
            </a:extLst>
          </p:cNvPr>
          <p:cNvSpPr/>
          <p:nvPr/>
        </p:nvSpPr>
        <p:spPr>
          <a:xfrm>
            <a:off x="290333" y="184741"/>
            <a:ext cx="6448926" cy="385011"/>
          </a:xfrm>
          <a:prstGeom prst="roundRect">
            <a:avLst>
              <a:gd name="adj" fmla="val 18784"/>
            </a:avLst>
          </a:prstGeom>
          <a:solidFill>
            <a:srgbClr val="F082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A4A9F7-EBF2-4032-B9D6-103005939628}"/>
              </a:ext>
            </a:extLst>
          </p:cNvPr>
          <p:cNvSpPr txBox="1"/>
          <p:nvPr/>
        </p:nvSpPr>
        <p:spPr>
          <a:xfrm>
            <a:off x="436092" y="187884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いろいろ学べる、スマホの使い方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D2779C3-9908-475C-A379-ED62EDB6C7F2}"/>
              </a:ext>
            </a:extLst>
          </p:cNvPr>
          <p:cNvSpPr/>
          <p:nvPr/>
        </p:nvSpPr>
        <p:spPr>
          <a:xfrm>
            <a:off x="5835102" y="976010"/>
            <a:ext cx="1104524" cy="1098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37B377-F5D2-4E27-98EF-A459C9BA59B9}"/>
              </a:ext>
            </a:extLst>
          </p:cNvPr>
          <p:cNvSpPr txBox="1"/>
          <p:nvPr/>
        </p:nvSpPr>
        <p:spPr>
          <a:xfrm>
            <a:off x="290333" y="618763"/>
            <a:ext cx="5111895" cy="1368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700"/>
              </a:lnSpc>
              <a:buClr>
                <a:srgbClr val="F08200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「指定の研修を受けた講師」が丁寧に説明します。</a:t>
            </a:r>
          </a:p>
          <a:p>
            <a:pPr marL="171450" indent="-171450">
              <a:lnSpc>
                <a:spcPts val="1700"/>
              </a:lnSpc>
              <a:buClr>
                <a:srgbClr val="F08200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参加費は無料です。講座内容によっては、持参していただくものがあります。</a:t>
            </a:r>
          </a:p>
          <a:p>
            <a:pPr marL="171450" indent="-171450">
              <a:lnSpc>
                <a:spcPts val="1700"/>
              </a:lnSpc>
              <a:buClr>
                <a:srgbClr val="F08200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講習会では、商品やサービスを販売することはありません。</a:t>
            </a:r>
          </a:p>
          <a:p>
            <a:pPr marL="171450" indent="-171450">
              <a:lnSpc>
                <a:spcPts val="1700"/>
              </a:lnSpc>
              <a:buClr>
                <a:srgbClr val="F08200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受講者に年齢制限はありません。どなたでも、何回でも受講できます。</a:t>
            </a:r>
          </a:p>
          <a:p>
            <a:pPr marL="171450" indent="-171450">
              <a:lnSpc>
                <a:spcPts val="1700"/>
              </a:lnSpc>
              <a:buClr>
                <a:srgbClr val="F08200"/>
              </a:buClr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講座の最新情報や開催場所については、電話番号にお問い合わせいただくか、または専用ポータルサイトでも確認できます。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A4F5549-7B77-4674-8CBF-847CA912D2C3}"/>
              </a:ext>
            </a:extLst>
          </p:cNvPr>
          <p:cNvCxnSpPr/>
          <p:nvPr/>
        </p:nvCxnSpPr>
        <p:spPr>
          <a:xfrm>
            <a:off x="811218" y="2129689"/>
            <a:ext cx="4219388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3A0B46-56CB-431D-97BA-A10459D49ABC}"/>
              </a:ext>
            </a:extLst>
          </p:cNvPr>
          <p:cNvSpPr txBox="1"/>
          <p:nvPr/>
        </p:nvSpPr>
        <p:spPr>
          <a:xfrm>
            <a:off x="5146238" y="1998213"/>
            <a:ext cx="16722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https://www.digi-katsu.go.jp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5311055-377E-4C9B-9106-5E81084B2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881" y="822879"/>
            <a:ext cx="1021177" cy="1021177"/>
          </a:xfrm>
          <a:prstGeom prst="rect">
            <a:avLst/>
          </a:prstGeom>
        </p:spPr>
      </p:pic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2D7B81E0-AF25-4ED9-90A3-E0ACE21CA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93796"/>
              </p:ext>
            </p:extLst>
          </p:nvPr>
        </p:nvGraphicFramePr>
        <p:xfrm>
          <a:off x="282497" y="2917592"/>
          <a:ext cx="3449988" cy="758947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61024">
                  <a:extLst>
                    <a:ext uri="{9D8B030D-6E8A-4147-A177-3AD203B41FA5}">
                      <a16:colId xmlns:a16="http://schemas.microsoft.com/office/drawing/2014/main" val="3956509124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33129464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738556482"/>
                    </a:ext>
                  </a:extLst>
                </a:gridCol>
                <a:gridCol w="1583848">
                  <a:extLst>
                    <a:ext uri="{9D8B030D-6E8A-4147-A177-3AD203B41FA5}">
                      <a16:colId xmlns:a16="http://schemas.microsoft.com/office/drawing/2014/main" val="3713067485"/>
                    </a:ext>
                  </a:extLst>
                </a:gridCol>
              </a:tblGrid>
              <a:tr h="4743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日程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時間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場所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講座内容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454460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155936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711691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423571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97636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21586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68582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01747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538338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28889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95017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659590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76736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5273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30762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4171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B507D77-7EAD-1440-76DD-4E2CE2863A68}"/>
              </a:ext>
            </a:extLst>
          </p:cNvPr>
          <p:cNvSpPr txBox="1"/>
          <p:nvPr/>
        </p:nvSpPr>
        <p:spPr>
          <a:xfrm>
            <a:off x="282497" y="2436692"/>
            <a:ext cx="4465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kern="0" spc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開催スケジュール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FD54CA-CD25-2DE4-6D88-0D6B31E78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49916"/>
              </p:ext>
            </p:extLst>
          </p:nvPr>
        </p:nvGraphicFramePr>
        <p:xfrm>
          <a:off x="3827191" y="2917592"/>
          <a:ext cx="3449988" cy="758947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61024">
                  <a:extLst>
                    <a:ext uri="{9D8B030D-6E8A-4147-A177-3AD203B41FA5}">
                      <a16:colId xmlns:a16="http://schemas.microsoft.com/office/drawing/2014/main" val="3956509124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33129464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738556482"/>
                    </a:ext>
                  </a:extLst>
                </a:gridCol>
                <a:gridCol w="1583848">
                  <a:extLst>
                    <a:ext uri="{9D8B030D-6E8A-4147-A177-3AD203B41FA5}">
                      <a16:colId xmlns:a16="http://schemas.microsoft.com/office/drawing/2014/main" val="3713067485"/>
                    </a:ext>
                  </a:extLst>
                </a:gridCol>
              </a:tblGrid>
              <a:tr h="4743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日程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時間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場所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講座内容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454460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155936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711691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423571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97636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21586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68582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01747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538338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28889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95017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659590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072423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219185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906584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72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8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537</Words>
  <Application>Microsoft Office PowerPoint</Application>
  <PresentationFormat>ユーザー設定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HGS創英角ｺﾞｼｯｸUB</vt:lpstr>
      <vt:lpstr>Meiryo UI</vt:lpstr>
      <vt:lpstr>Yu Gothic UI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2024-04-23T11:00:43Z</dcterms:created>
  <dcterms:modified xsi:type="dcterms:W3CDTF">2024-04-23T11:00:48Z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2024-04-23T11:00:48Z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32064680-4c25-4ac4-8f42-27ace72a9bbc</vt:lpwstr>
  </property>
  <property fmtid="{D5CDD505-2E9C-101B-9397-08002B2CF9AE}" pid="8" name="MSIP_Label_ea60d57e-af5b-4752-ac57-3e4f28ca11dc_ContentBits">
    <vt:lpwstr>0</vt:lpwstr>
  </property>
</Properties>
</file>